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4660"/>
  </p:normalViewPr>
  <p:slideViewPr>
    <p:cSldViewPr>
      <p:cViewPr varScale="1">
        <p:scale>
          <a:sx n="69" d="100"/>
          <a:sy n="69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6367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38894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0057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2536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27963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8655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5557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65037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55508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7371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4009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8914A-0089-4934-B2B3-0FB7D85BD9E2}" type="datetimeFigureOut">
              <a:rPr lang="en-MY" smtClean="0"/>
              <a:t>1/4/2016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AF105-824F-4C2E-9B75-CA6DE704048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654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5434337"/>
              </p:ext>
            </p:extLst>
          </p:nvPr>
        </p:nvGraphicFramePr>
        <p:xfrm>
          <a:off x="684213" y="1125538"/>
          <a:ext cx="7848227" cy="4907280"/>
        </p:xfrm>
        <a:graphic>
          <a:graphicData uri="http://schemas.openxmlformats.org/drawingml/2006/table">
            <a:tbl>
              <a:tblPr/>
              <a:tblGrid>
                <a:gridCol w="914399"/>
                <a:gridCol w="6933828"/>
              </a:tblGrid>
              <a:tr h="24534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Bookman Old Style"/>
                          <a:ea typeface="Calibri"/>
                          <a:cs typeface="Times New Roman"/>
                        </a:rPr>
                        <a:t>Bil</a:t>
                      </a:r>
                      <a:r>
                        <a:rPr lang="en-US" sz="1400" b="1" dirty="0"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Bookman Old Style"/>
                          <a:ea typeface="Calibri"/>
                          <a:cs typeface="Times New Roman"/>
                        </a:rPr>
                        <a:t>Kriteria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24534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Bookman Old Style"/>
                          <a:ea typeface="Calibri"/>
                          <a:cs typeface="Times New Roman"/>
                        </a:rPr>
                        <a:t>1.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Bookman Old Style"/>
                          <a:ea typeface="Calibri"/>
                          <a:cs typeface="Times New Roman"/>
                        </a:rPr>
                        <a:t>Pengurusan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5348">
                <a:tc rowSpan="5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Bookman Old Style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1.1 Pengurusan Organisasi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1.2 Pengurusan Kewangan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1.3 Pengurusan Modal Insan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1.4 Pengurusan ICT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1.5 Pengurusan Keselamatan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Bookman Old Style"/>
                          <a:ea typeface="Calibri"/>
                          <a:cs typeface="Times New Roman"/>
                        </a:rPr>
                        <a:t>2.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Bookman Old Style"/>
                          <a:ea typeface="Calibri"/>
                          <a:cs typeface="Times New Roman"/>
                        </a:rPr>
                        <a:t>Perkhidmatan Teras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5348">
                <a:tc rowSpan="5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Bookman Old Style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2.1 Penggubalan Matlamat dan Program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2.2 Pelaksanaan Program/Perkhidmatan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2.3 Pemantauan Pelaksanaan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2.4 Kajian Keberkesanan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2.5 Inovasi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Bookman Old Style"/>
                          <a:ea typeface="Calibri"/>
                          <a:cs typeface="Times New Roman"/>
                        </a:rPr>
                        <a:t>3.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Bookman Old Style"/>
                          <a:ea typeface="Calibri"/>
                          <a:cs typeface="Times New Roman"/>
                        </a:rPr>
                        <a:t>Pengurusan Pelanggan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5348">
                <a:tc rowSpan="6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Bookman Old Style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3.1 Perancangan Pengurusan Pelanggan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3.2 Piagam Pelanggan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3.3 Usaha-usaha Kegirangan Pelanggan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3.4 Pengurusan Maklum Balas Pelanggan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Bookman Old Style"/>
                          <a:ea typeface="Calibri"/>
                          <a:cs typeface="Times New Roman"/>
                        </a:rPr>
                        <a:t>3.5 Kepuasan Pelanggan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Bookman Old Style"/>
                          <a:ea typeface="Calibri"/>
                          <a:cs typeface="Times New Roman"/>
                        </a:rPr>
                        <a:t>3.6 Usaha-</a:t>
                      </a:r>
                      <a:r>
                        <a:rPr lang="en-US" sz="1400" dirty="0" err="1">
                          <a:latin typeface="Bookman Old Style"/>
                          <a:ea typeface="Calibri"/>
                          <a:cs typeface="Times New Roman"/>
                        </a:rPr>
                        <a:t>usaha</a:t>
                      </a:r>
                      <a:r>
                        <a:rPr lang="en-US" sz="1400" dirty="0"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Bookman Old Style"/>
                          <a:ea typeface="Calibri"/>
                          <a:cs typeface="Times New Roman"/>
                        </a:rPr>
                        <a:t>Promosi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921" marR="479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388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323850" y="836613"/>
            <a:ext cx="8229600" cy="4525962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altLang="en-US" b="1" dirty="0" smtClean="0"/>
              <a:t>2.3	 </a:t>
            </a:r>
            <a:r>
              <a:rPr lang="en-US" altLang="en-US" b="1" dirty="0" err="1" smtClean="0"/>
              <a:t>Pemantauan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Pelaksanaan</a:t>
            </a:r>
            <a:endParaRPr lang="en-US" altLang="en-US" b="1" dirty="0" smtClean="0"/>
          </a:p>
          <a:p>
            <a:pPr lvl="1">
              <a:defRPr/>
            </a:pPr>
            <a:r>
              <a:rPr lang="en-US" altLang="en-US" b="1" i="1" dirty="0" err="1" smtClean="0"/>
              <a:t>Mekanisme</a:t>
            </a:r>
            <a:r>
              <a:rPr lang="en-US" altLang="en-US" b="1" i="1" dirty="0" smtClean="0"/>
              <a:t> </a:t>
            </a:r>
            <a:r>
              <a:rPr lang="en-US" altLang="en-US" b="1" i="1" dirty="0" err="1" smtClean="0"/>
              <a:t>pemantauan</a:t>
            </a:r>
            <a:r>
              <a:rPr lang="en-US" altLang="en-US" b="1" i="1" dirty="0" smtClean="0"/>
              <a:t> </a:t>
            </a:r>
            <a:r>
              <a:rPr lang="en-US" altLang="en-US" b="1" i="1" dirty="0" err="1" smtClean="0"/>
              <a:t>pelaksanaan</a:t>
            </a:r>
            <a:r>
              <a:rPr lang="en-US" altLang="en-US" b="1" i="1" dirty="0" smtClean="0"/>
              <a:t> program/ </a:t>
            </a:r>
            <a:r>
              <a:rPr lang="en-US" altLang="en-US" b="1" i="1" dirty="0" err="1" smtClean="0"/>
              <a:t>perkhidmatan</a:t>
            </a:r>
            <a:endParaRPr lang="en-US" altLang="en-US" dirty="0" smtClean="0"/>
          </a:p>
          <a:p>
            <a:pPr lvl="2">
              <a:defRPr/>
            </a:pPr>
            <a:r>
              <a:rPr lang="en-US" altLang="en-US" dirty="0" err="1" smtClean="0"/>
              <a:t>Jawatankuasa</a:t>
            </a:r>
            <a:r>
              <a:rPr lang="en-US" altLang="en-US" dirty="0" smtClean="0"/>
              <a:t>/Kumpulan </a:t>
            </a:r>
            <a:r>
              <a:rPr lang="en-US" altLang="en-US" dirty="0" err="1" smtClean="0"/>
              <a:t>Kerja</a:t>
            </a:r>
            <a:r>
              <a:rPr lang="en-US" altLang="en-US" dirty="0" smtClean="0"/>
              <a:t> yang </a:t>
            </a:r>
            <a:r>
              <a:rPr lang="en-US" altLang="en-US" dirty="0" err="1" smtClean="0"/>
              <a:t>terlibat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dalam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pemantauan</a:t>
            </a:r>
            <a:endParaRPr lang="en-US" altLang="en-US" sz="2000" dirty="0" smtClean="0"/>
          </a:p>
          <a:p>
            <a:pPr lvl="2">
              <a:defRPr/>
            </a:pPr>
            <a:r>
              <a:rPr lang="en-US" altLang="en-US" dirty="0" err="1" smtClean="0"/>
              <a:t>Sistem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prosedur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pemantauan</a:t>
            </a:r>
            <a:endParaRPr lang="en-US" altLang="en-US" sz="2000" dirty="0" smtClean="0"/>
          </a:p>
          <a:p>
            <a:pPr lvl="2">
              <a:defRPr/>
            </a:pPr>
            <a:r>
              <a:rPr lang="en-US" altLang="en-US" dirty="0" err="1" smtClean="0"/>
              <a:t>Kekerapan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pemantauan</a:t>
            </a:r>
            <a:endParaRPr lang="en-US" altLang="en-US" sz="2000" dirty="0" smtClean="0"/>
          </a:p>
          <a:p>
            <a:pPr lvl="2">
              <a:defRPr/>
            </a:pPr>
            <a:r>
              <a:rPr lang="en-US" altLang="en-US" dirty="0" err="1" smtClean="0"/>
              <a:t>Rekod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pemantauan</a:t>
            </a:r>
            <a:endParaRPr lang="en-US" altLang="en-US" sz="2000" dirty="0"/>
          </a:p>
          <a:p>
            <a:pPr marL="914400" lvl="2" indent="0">
              <a:buFont typeface="Arial" charset="0"/>
              <a:buNone/>
              <a:defRPr/>
            </a:pPr>
            <a:r>
              <a:rPr lang="en-US" altLang="en-US" sz="2000" dirty="0" smtClean="0"/>
              <a:t>- </a:t>
            </a:r>
            <a:r>
              <a:rPr lang="en-US" altLang="en-US" sz="2800" b="1" i="1" dirty="0" err="1" smtClean="0"/>
              <a:t>Tahap</a:t>
            </a:r>
            <a:r>
              <a:rPr lang="en-US" altLang="en-US" sz="2800" b="1" i="1" dirty="0" smtClean="0"/>
              <a:t> </a:t>
            </a:r>
            <a:r>
              <a:rPr lang="en-US" altLang="en-US" sz="2800" b="1" i="1" dirty="0" err="1" smtClean="0"/>
              <a:t>penggunaan</a:t>
            </a:r>
            <a:r>
              <a:rPr lang="en-US" altLang="en-US" sz="2800" b="1" i="1" dirty="0" smtClean="0"/>
              <a:t> </a:t>
            </a:r>
            <a:r>
              <a:rPr lang="en-US" altLang="en-US" sz="2800" b="1" i="1" dirty="0" err="1" smtClean="0"/>
              <a:t>maklumat</a:t>
            </a:r>
            <a:r>
              <a:rPr lang="en-US" altLang="en-US" sz="2800" b="1" i="1" dirty="0" smtClean="0"/>
              <a:t> </a:t>
            </a:r>
            <a:r>
              <a:rPr lang="en-US" altLang="en-US" sz="2800" b="1" i="1" dirty="0" err="1" smtClean="0"/>
              <a:t>sistem</a:t>
            </a:r>
            <a:r>
              <a:rPr lang="en-US" altLang="en-US" sz="2800" b="1" i="1" dirty="0" smtClean="0"/>
              <a:t> </a:t>
            </a:r>
            <a:r>
              <a:rPr lang="en-US" altLang="en-US" sz="2800" b="1" i="1" dirty="0" err="1" smtClean="0"/>
              <a:t>pemantauan</a:t>
            </a:r>
            <a:r>
              <a:rPr lang="en-US" altLang="en-US" sz="2800" b="1" i="1" dirty="0" smtClean="0"/>
              <a:t> </a:t>
            </a:r>
            <a:r>
              <a:rPr lang="en-US" altLang="en-US" sz="2800" b="1" i="1" dirty="0" err="1" smtClean="0"/>
              <a:t>untuk</a:t>
            </a:r>
            <a:r>
              <a:rPr lang="en-US" altLang="en-US" sz="2800" b="1" i="1" dirty="0" smtClean="0"/>
              <a:t> </a:t>
            </a:r>
            <a:r>
              <a:rPr lang="en-US" altLang="en-US" sz="2800" b="1" i="1" dirty="0" err="1" smtClean="0"/>
              <a:t>pembuatan</a:t>
            </a:r>
            <a:r>
              <a:rPr lang="en-US" altLang="en-US" sz="2800" b="1" i="1" dirty="0" smtClean="0"/>
              <a:t> </a:t>
            </a:r>
            <a:r>
              <a:rPr lang="en-US" altLang="en-US" sz="2800" b="1" i="1" dirty="0" err="1" smtClean="0"/>
              <a:t>keputusan</a:t>
            </a:r>
            <a:r>
              <a:rPr lang="en-US" altLang="en-US" sz="2800" b="1" i="1" dirty="0" smtClean="0"/>
              <a:t> </a:t>
            </a:r>
            <a:r>
              <a:rPr lang="en-US" altLang="en-US" sz="2800" b="1" i="1" dirty="0" err="1" smtClean="0"/>
              <a:t>dan</a:t>
            </a:r>
            <a:r>
              <a:rPr lang="en-US" altLang="en-US" sz="2800" b="1" i="1" dirty="0" smtClean="0"/>
              <a:t> </a:t>
            </a:r>
            <a:r>
              <a:rPr lang="en-US" altLang="en-US" sz="2800" b="1" i="1" dirty="0" err="1" smtClean="0"/>
              <a:t>penambahbaikan</a:t>
            </a:r>
            <a:endParaRPr lang="en-US" altLang="en-US" sz="2800" dirty="0" smtClean="0"/>
          </a:p>
          <a:p>
            <a:pPr marL="914400" lvl="2" indent="0">
              <a:buFont typeface="Arial" charset="0"/>
              <a:buNone/>
              <a:defRPr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249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2.1	 Kajian Keberkesanan</a:t>
            </a:r>
          </a:p>
          <a:p>
            <a:pPr lvl="1"/>
            <a:r>
              <a:rPr lang="en-US" altLang="en-US" b="1" i="1" smtClean="0"/>
              <a:t>Mekanisme kajian semula (review)</a:t>
            </a:r>
            <a:endParaRPr lang="en-US" altLang="en-US" sz="2400" smtClean="0"/>
          </a:p>
          <a:p>
            <a:pPr lvl="2"/>
            <a:r>
              <a:rPr lang="en-US" altLang="en-US" smtClean="0"/>
              <a:t>Penetapan, pelaksanaan dan tindakan susulan</a:t>
            </a:r>
            <a:endParaRPr lang="en-US" altLang="en-US" sz="2000" smtClean="0"/>
          </a:p>
          <a:p>
            <a:pPr lvl="1"/>
            <a:endParaRPr lang="en-US" altLang="en-US" b="1" i="1" smtClean="0"/>
          </a:p>
          <a:p>
            <a:pPr lvl="1"/>
            <a:r>
              <a:rPr lang="en-US" altLang="en-US" b="1" i="1" smtClean="0"/>
              <a:t>Mekanisme kajian impak</a:t>
            </a:r>
            <a:endParaRPr lang="en-US" altLang="en-US" sz="2400" smtClean="0"/>
          </a:p>
          <a:p>
            <a:pPr lvl="2"/>
            <a:r>
              <a:rPr lang="en-US" altLang="en-US" smtClean="0"/>
              <a:t>Penetapan, pelaksanaan dan tindakan susulan</a:t>
            </a:r>
            <a:endParaRPr lang="en-US" altLang="en-US" sz="2000" smtClean="0"/>
          </a:p>
          <a:p>
            <a:pPr lvl="1"/>
            <a:endParaRPr lang="en-US" altLang="en-US" b="1" smtClean="0"/>
          </a:p>
          <a:p>
            <a:pPr lvl="1"/>
            <a:endParaRPr lang="en-US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144252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2.5 Inovasi</a:t>
            </a:r>
          </a:p>
          <a:p>
            <a:pPr lvl="1"/>
            <a:r>
              <a:rPr lang="en-US" altLang="en-US" smtClean="0"/>
              <a:t>Program pembudayaan inovasi di kalangan warga organisasi</a:t>
            </a:r>
            <a:endParaRPr lang="en-US" altLang="en-US" sz="2400" smtClean="0"/>
          </a:p>
          <a:p>
            <a:pPr lvl="1"/>
            <a:r>
              <a:rPr lang="en-US" altLang="en-US" smtClean="0"/>
              <a:t>Produk inovasi pengurusan dan teknikal</a:t>
            </a:r>
            <a:endParaRPr lang="en-US" altLang="en-US" sz="2400" smtClean="0"/>
          </a:p>
          <a:p>
            <a:pPr lvl="1"/>
            <a:r>
              <a:rPr lang="en-US" altLang="en-US" smtClean="0"/>
              <a:t>Penerangan tentang impak inovasi dari aspek kepuasan pelanggan, penjimatan kos operasi, penjimatan masa dan peningkatan produktiviti</a:t>
            </a:r>
            <a:endParaRPr lang="en-US" altLang="en-US" sz="2400" smtClean="0"/>
          </a:p>
          <a:p>
            <a:pPr lvl="1"/>
            <a:endParaRPr lang="en-US" altLang="en-US" b="1" smtClean="0"/>
          </a:p>
          <a:p>
            <a:pPr lvl="1"/>
            <a:endParaRPr lang="en-US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161365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PENGURUSAN PELANGGAN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3.1 </a:t>
            </a:r>
            <a:r>
              <a:rPr lang="en-US" altLang="en-US" b="1" dirty="0" err="1" smtClean="0"/>
              <a:t>Perancangan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Pengurusan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Pelanggan</a:t>
            </a: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3.2 </a:t>
            </a:r>
            <a:r>
              <a:rPr lang="en-US" altLang="en-US" b="1" dirty="0" err="1" smtClean="0"/>
              <a:t>Piagam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Pelanggan</a:t>
            </a: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3.3 Usaha-</a:t>
            </a:r>
            <a:r>
              <a:rPr lang="en-US" altLang="en-US" b="1" dirty="0" err="1" smtClean="0"/>
              <a:t>usaha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Kegirangan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Pelanggan</a:t>
            </a: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	- </a:t>
            </a:r>
            <a:r>
              <a:rPr lang="en-US" altLang="en-US" sz="2400" b="1" i="1" dirty="0" err="1" smtClean="0"/>
              <a:t>Kemudahan</a:t>
            </a:r>
            <a:r>
              <a:rPr lang="en-US" altLang="en-US" sz="2400" b="1" i="1" dirty="0" smtClean="0"/>
              <a:t> yang </a:t>
            </a:r>
            <a:r>
              <a:rPr lang="en-US" altLang="en-US" sz="2400" b="1" i="1" dirty="0" err="1" smtClean="0"/>
              <a:t>disediakan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untuk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memenuhi</a:t>
            </a:r>
            <a:r>
              <a:rPr lang="en-US" altLang="en-US" sz="2400" b="1" i="1" dirty="0" smtClean="0"/>
              <a:t> 	 	   </a:t>
            </a:r>
            <a:r>
              <a:rPr lang="en-US" altLang="en-US" sz="2400" b="1" i="1" dirty="0" err="1" smtClean="0"/>
              <a:t>keperluan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dan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ekspektasi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pelanggan</a:t>
            </a:r>
            <a:r>
              <a:rPr lang="en-US" altLang="en-US" sz="2400" b="1" i="1" dirty="0" smtClean="0"/>
              <a:t> </a:t>
            </a:r>
          </a:p>
          <a:p>
            <a:pPr marL="0" lvl="1" indent="0">
              <a:buNone/>
              <a:defRPr/>
            </a:pPr>
            <a:r>
              <a:rPr lang="en-US" altLang="en-US" sz="2400" b="1" i="1" dirty="0" smtClean="0"/>
              <a:t>	- Usaha-</a:t>
            </a:r>
            <a:r>
              <a:rPr lang="en-US" altLang="en-US" sz="2400" b="1" i="1" dirty="0" err="1" smtClean="0"/>
              <a:t>usaha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tambahan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untuk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melebihi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ekspektasi</a:t>
            </a:r>
            <a:r>
              <a:rPr lang="en-US" altLang="en-US" sz="2400" b="1" i="1" dirty="0" smtClean="0"/>
              <a:t> 	  </a:t>
            </a:r>
            <a:r>
              <a:rPr lang="en-US" altLang="en-US" sz="2400" b="1" i="1" dirty="0" err="1" smtClean="0"/>
              <a:t>pelanggan</a:t>
            </a:r>
            <a:endParaRPr lang="en-US" altLang="en-US" sz="2400" b="1" i="1" dirty="0" smtClean="0"/>
          </a:p>
          <a:p>
            <a:pPr marL="0" lvl="1" indent="0">
              <a:buNone/>
              <a:defRPr/>
            </a:pPr>
            <a:r>
              <a:rPr lang="en-US" altLang="en-US" sz="2400" b="1" i="1" dirty="0" smtClean="0"/>
              <a:t>	- </a:t>
            </a:r>
            <a:r>
              <a:rPr lang="en-US" altLang="en-US" sz="2400" b="1" i="1" dirty="0" err="1" smtClean="0"/>
              <a:t>Pelaksanaan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pemantauan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mengejut</a:t>
            </a:r>
            <a:r>
              <a:rPr lang="en-US" altLang="en-US" sz="2400" b="1" i="1" dirty="0" smtClean="0"/>
              <a:t> (mystery 	 	  shopping)</a:t>
            </a:r>
            <a:endParaRPr lang="en-US" altLang="en-US" sz="2000" dirty="0" smtClean="0"/>
          </a:p>
          <a:p>
            <a:pPr marL="0" lvl="1" indent="0">
              <a:buFont typeface="Arial" charset="0"/>
              <a:buNone/>
              <a:defRPr/>
            </a:pPr>
            <a:endParaRPr lang="en-US" altLang="en-US" sz="2400" b="1" i="1" dirty="0" smtClean="0"/>
          </a:p>
          <a:p>
            <a:pPr marL="342900" lvl="1" indent="-342900">
              <a:buFontTx/>
              <a:buChar char="-"/>
              <a:defRPr/>
            </a:pPr>
            <a:endParaRPr lang="en-US" altLang="en-US" sz="2400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400" b="1" dirty="0" smtClean="0"/>
          </a:p>
          <a:p>
            <a:pPr lvl="1">
              <a:defRPr/>
            </a:pPr>
            <a:endParaRPr lang="en-US" altLang="en-US" b="1" dirty="0" smtClean="0"/>
          </a:p>
          <a:p>
            <a:pPr lvl="1">
              <a:defRPr/>
            </a:pPr>
            <a:endParaRPr lang="en-US" altLang="en-US" b="1" dirty="0" smtClean="0"/>
          </a:p>
          <a:p>
            <a:pPr lvl="1">
              <a:defRPr/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4642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altLang="en-US" sz="4000" b="1" dirty="0" smtClean="0"/>
              <a:t>PENGURUSAN PELANGGAN(</a:t>
            </a:r>
            <a:r>
              <a:rPr lang="en-US" altLang="en-US" sz="4000" b="1" dirty="0" err="1" smtClean="0"/>
              <a:t>Samb</a:t>
            </a:r>
            <a:r>
              <a:rPr lang="en-US" altLang="en-US" sz="4000" b="1" dirty="0" smtClean="0"/>
              <a:t>)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3.4</a:t>
            </a:r>
            <a:r>
              <a:rPr lang="en-US" altLang="en-US" sz="4000" b="1" dirty="0" smtClean="0"/>
              <a:t> </a:t>
            </a:r>
            <a:r>
              <a:rPr lang="en-US" altLang="en-US" b="1" dirty="0" err="1" smtClean="0"/>
              <a:t>Pengurusan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Maklumbalas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Pelanggan</a:t>
            </a: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3.5 </a:t>
            </a:r>
            <a:r>
              <a:rPr lang="en-US" altLang="en-US" b="1" dirty="0" err="1" smtClean="0"/>
              <a:t>Kepuasan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Pelanggan</a:t>
            </a: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3.6 Usaha-</a:t>
            </a:r>
            <a:r>
              <a:rPr lang="en-US" altLang="en-US" b="1" dirty="0" err="1" smtClean="0"/>
              <a:t>usaha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Promosi</a:t>
            </a: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4000" b="1" dirty="0" smtClean="0"/>
          </a:p>
          <a:p>
            <a:pPr>
              <a:defRPr/>
            </a:pPr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98367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altLang="en-US" sz="4000" b="1" dirty="0" err="1" smtClean="0"/>
              <a:t>Terdapat</a:t>
            </a:r>
            <a:r>
              <a:rPr lang="en-MY" altLang="en-US" sz="4000" b="1" dirty="0" smtClean="0"/>
              <a:t> 2 </a:t>
            </a:r>
            <a:r>
              <a:rPr lang="en-MY" altLang="en-US" sz="4000" b="1" dirty="0" err="1" smtClean="0"/>
              <a:t>bahagian</a:t>
            </a:r>
            <a:r>
              <a:rPr lang="en-MY" altLang="en-US" sz="4000" b="1" dirty="0" smtClean="0"/>
              <a:t> yang </a:t>
            </a:r>
            <a:r>
              <a:rPr lang="en-MY" altLang="en-US" sz="4000" b="1" dirty="0" err="1" smtClean="0"/>
              <a:t>dinilai</a:t>
            </a:r>
            <a:r>
              <a:rPr lang="en-MY" altLang="en-US" sz="4000" b="1" dirty="0" smtClean="0"/>
              <a:t>: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 smtClean="0"/>
              <a:t>Bahagian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Pertama</a:t>
            </a:r>
            <a:endParaRPr lang="en-US" altLang="en-US" dirty="0" smtClean="0"/>
          </a:p>
          <a:p>
            <a:pPr lvl="1"/>
            <a:r>
              <a:rPr lang="en-US" altLang="en-US" i="1" dirty="0" err="1" smtClean="0"/>
              <a:t>Bahagian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ini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mengandungi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pengenalan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ringkas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tentang</a:t>
            </a:r>
            <a:r>
              <a:rPr lang="en-US" altLang="en-US" i="1" dirty="0" smtClean="0"/>
              <a:t> </a:t>
            </a:r>
            <a:r>
              <a:rPr lang="en-US" altLang="en-US" i="1" dirty="0" err="1" smtClean="0"/>
              <a:t>organisasi</a:t>
            </a:r>
            <a:endParaRPr lang="en-US" altLang="en-US" sz="2400" i="1" dirty="0" smtClean="0"/>
          </a:p>
          <a:p>
            <a:pPr lvl="2"/>
            <a:r>
              <a:rPr lang="en-US" altLang="en-US" dirty="0" err="1" smtClean="0"/>
              <a:t>Pengenalan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Organisasi</a:t>
            </a:r>
            <a:endParaRPr lang="en-US" altLang="en-US" sz="2000" dirty="0" smtClean="0"/>
          </a:p>
          <a:p>
            <a:pPr lvl="2"/>
            <a:r>
              <a:rPr lang="en-US" altLang="en-US" dirty="0" err="1" smtClean="0"/>
              <a:t>Visi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dan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Misi</a:t>
            </a:r>
            <a:endParaRPr lang="en-US" altLang="en-US" sz="2000" dirty="0" smtClean="0"/>
          </a:p>
          <a:p>
            <a:pPr lvl="2"/>
            <a:r>
              <a:rPr lang="en-US" altLang="en-US" dirty="0" err="1" smtClean="0"/>
              <a:t>Struktur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Organisasi</a:t>
            </a:r>
            <a:endParaRPr lang="en-US" altLang="en-US" sz="2000" dirty="0" smtClean="0"/>
          </a:p>
          <a:p>
            <a:pPr lvl="2"/>
            <a:r>
              <a:rPr lang="en-US" altLang="en-US" dirty="0" err="1" smtClean="0"/>
              <a:t>Senarai</a:t>
            </a:r>
            <a:r>
              <a:rPr lang="en-US" altLang="en-US" dirty="0" smtClean="0"/>
              <a:t> Output </a:t>
            </a:r>
            <a:r>
              <a:rPr lang="en-US" altLang="en-US" dirty="0" err="1" smtClean="0"/>
              <a:t>Utama</a:t>
            </a:r>
            <a:endParaRPr lang="en-US" altLang="en-US" sz="2000" dirty="0" smtClean="0"/>
          </a:p>
          <a:p>
            <a:pPr lvl="2"/>
            <a:r>
              <a:rPr lang="en-US" altLang="en-US" dirty="0" err="1" smtClean="0"/>
              <a:t>Objektif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Operasi</a:t>
            </a:r>
            <a:endParaRPr lang="en-US" altLang="en-US" sz="2000" dirty="0" smtClean="0"/>
          </a:p>
          <a:p>
            <a:pPr lvl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089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Bahagian Kedua</a:t>
            </a:r>
          </a:p>
          <a:p>
            <a:pPr lvl="1"/>
            <a:r>
              <a:rPr lang="en-US" altLang="en-US" i="1" smtClean="0"/>
              <a:t>Bahagian ini mengandungi penerangan tentang pengurusan dan peningkatan kualiti berdasarkan tiga kriteria utama:</a:t>
            </a:r>
            <a:endParaRPr lang="en-US" altLang="en-US" sz="2400" i="1" smtClean="0"/>
          </a:p>
          <a:p>
            <a:pPr lvl="2"/>
            <a:r>
              <a:rPr lang="en-US" altLang="en-US" smtClean="0"/>
              <a:t>Pengurusan</a:t>
            </a:r>
            <a:endParaRPr lang="en-US" altLang="en-US" sz="2000" smtClean="0"/>
          </a:p>
          <a:p>
            <a:pPr lvl="2"/>
            <a:r>
              <a:rPr lang="en-US" altLang="en-US" smtClean="0"/>
              <a:t>Perkhidmatan Teras</a:t>
            </a:r>
            <a:endParaRPr lang="en-US" altLang="en-US" sz="2000" smtClean="0"/>
          </a:p>
          <a:p>
            <a:pPr lvl="2"/>
            <a:r>
              <a:rPr lang="en-US" altLang="en-US" smtClean="0"/>
              <a:t>Pengurusan Pelanggan</a:t>
            </a:r>
            <a:endParaRPr lang="en-US" altLang="en-US" sz="2000" smtClean="0"/>
          </a:p>
          <a:p>
            <a:pPr lvl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2792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735013" y="692150"/>
            <a:ext cx="7772400" cy="5545138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1.1 	</a:t>
            </a:r>
            <a:r>
              <a:rPr lang="en-US" altLang="en-US" b="1" dirty="0" err="1" smtClean="0"/>
              <a:t>Pengurusan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Organisasi</a:t>
            </a:r>
            <a:endParaRPr lang="en-US" altLang="en-US" b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Pengurusan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Strategik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smtClean="0"/>
              <a:t>Usaha-</a:t>
            </a:r>
            <a:r>
              <a:rPr lang="en-US" altLang="en-US" sz="2400" b="1" i="1" dirty="0" err="1" smtClean="0"/>
              <a:t>usaha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mengurangkan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karenah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birokrasi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smtClean="0"/>
              <a:t>Usaha-</a:t>
            </a:r>
            <a:r>
              <a:rPr lang="en-US" altLang="en-US" sz="2400" b="1" i="1" dirty="0" err="1" smtClean="0"/>
              <a:t>usaha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ke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arah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pembudayaan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kualiti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Persekitaran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kerja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kondusif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dan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hubungan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antara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pengurusan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dan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staf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Organisasi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pembelajaran</a:t>
            </a:r>
            <a:r>
              <a:rPr lang="en-US" altLang="en-US" sz="2400" b="1" i="1" dirty="0" smtClean="0"/>
              <a:t> (learning organization)</a:t>
            </a:r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Pengurusan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risiko</a:t>
            </a:r>
            <a:endParaRPr lang="en-US" altLang="en-US" sz="2400" b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Pengurusan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mesyuarat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dan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pemantauan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keputusan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pengurusan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342900" lvl="1" indent="-342900">
              <a:buFont typeface="Arial" charset="0"/>
              <a:buChar char="•"/>
              <a:defRPr/>
            </a:pPr>
            <a:endParaRPr lang="en-US" altLang="en-US" sz="2400" b="1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55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23900" y="1312863"/>
            <a:ext cx="7772400" cy="5545137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1.2   </a:t>
            </a:r>
            <a:r>
              <a:rPr lang="en-US" altLang="en-US" b="1" dirty="0" err="1" smtClean="0"/>
              <a:t>Pengurusan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Kewangan</a:t>
            </a:r>
            <a:endParaRPr lang="en-US" altLang="en-US" b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Tadbir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Urus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Kewangan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Pengurusan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Bayaran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Pengurusan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Aset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Tindakan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ke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atas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laporan</a:t>
            </a:r>
            <a:r>
              <a:rPr lang="en-US" altLang="en-US" sz="2400" b="1" i="1" dirty="0" smtClean="0"/>
              <a:t> audit</a:t>
            </a:r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Perolehan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Prestasi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Perbelanjaan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Inisiatif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mengurangkan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pembaziran</a:t>
            </a:r>
            <a:endParaRPr lang="en-US" altLang="en-US" sz="2400" b="1" i="1" dirty="0" smtClean="0"/>
          </a:p>
          <a:p>
            <a:pPr marL="0" lvl="1" indent="0">
              <a:buFont typeface="Arial" charset="0"/>
              <a:buNone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342900" lvl="1" indent="-342900">
              <a:buFont typeface="Arial" charset="0"/>
              <a:buChar char="•"/>
              <a:defRPr/>
            </a:pPr>
            <a:endParaRPr lang="en-US" altLang="en-US" sz="2400" b="1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021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9750" y="1052513"/>
            <a:ext cx="8229600" cy="4525962"/>
          </a:xfrm>
        </p:spPr>
        <p:txBody>
          <a:bodyPr>
            <a:normAutofit lnSpcReduction="1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1.3   </a:t>
            </a:r>
            <a:r>
              <a:rPr lang="en-US" altLang="en-US" b="1" dirty="0" err="1" smtClean="0"/>
              <a:t>Pengurusan</a:t>
            </a:r>
            <a:r>
              <a:rPr lang="en-US" altLang="en-US" b="1" dirty="0" smtClean="0"/>
              <a:t> Modal </a:t>
            </a:r>
            <a:r>
              <a:rPr lang="en-US" altLang="en-US" b="1" dirty="0" err="1" smtClean="0"/>
              <a:t>Insan</a:t>
            </a: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Dasar</a:t>
            </a:r>
            <a:r>
              <a:rPr lang="en-US" altLang="en-US" sz="2400" b="1" i="1" dirty="0" smtClean="0"/>
              <a:t>/ </a:t>
            </a:r>
            <a:r>
              <a:rPr lang="en-US" altLang="en-US" sz="2400" b="1" i="1" dirty="0" err="1" smtClean="0"/>
              <a:t>Strategi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Pengurusan</a:t>
            </a:r>
            <a:r>
              <a:rPr lang="en-US" altLang="en-US" sz="2400" b="1" i="1" dirty="0" smtClean="0"/>
              <a:t> Modal </a:t>
            </a:r>
            <a:r>
              <a:rPr lang="en-US" altLang="en-US" sz="2400" b="1" i="1" dirty="0" err="1" smtClean="0"/>
              <a:t>Insan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Pengurusan</a:t>
            </a:r>
            <a:r>
              <a:rPr lang="en-US" altLang="en-US" sz="2400" b="1" i="1" dirty="0" smtClean="0"/>
              <a:t> Panel Pembangunan Modal </a:t>
            </a:r>
            <a:r>
              <a:rPr lang="en-US" altLang="en-US" sz="2400" b="1" i="1" dirty="0" err="1" smtClean="0"/>
              <a:t>Insan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Pelan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Penggantian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Organisasi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Pengiktirafan</a:t>
            </a:r>
            <a:r>
              <a:rPr lang="en-US" altLang="en-US" sz="2400" b="1" i="1" dirty="0" smtClean="0"/>
              <a:t> / </a:t>
            </a:r>
            <a:r>
              <a:rPr lang="en-US" altLang="en-US" sz="2400" b="1" i="1" dirty="0" err="1" smtClean="0"/>
              <a:t>penghargaan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kepada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warga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organisasi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Pengurusan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Nilai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dan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Etika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smtClean="0"/>
              <a:t>Program </a:t>
            </a:r>
            <a:r>
              <a:rPr lang="en-US" altLang="en-US" sz="2400" b="1" i="1" dirty="0" err="1" smtClean="0"/>
              <a:t>Kaunseling</a:t>
            </a:r>
            <a:r>
              <a:rPr lang="en-US" altLang="en-US" sz="2400" b="1" i="1" dirty="0" smtClean="0"/>
              <a:t>/</a:t>
            </a:r>
            <a:r>
              <a:rPr lang="en-US" altLang="en-US" sz="2400" b="1" i="1" dirty="0" err="1" smtClean="0"/>
              <a:t>motivasi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Maklumat</a:t>
            </a:r>
            <a:r>
              <a:rPr lang="en-US" altLang="en-US" sz="2400" b="1" i="1" dirty="0" smtClean="0"/>
              <a:t> Modal </a:t>
            </a:r>
            <a:r>
              <a:rPr lang="en-US" altLang="en-US" sz="2400" b="1" i="1" dirty="0" err="1" smtClean="0"/>
              <a:t>Insan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Pemantauan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prestasi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rendah</a:t>
            </a:r>
            <a:endParaRPr lang="en-US" altLang="en-US" sz="2400" b="1" i="1" dirty="0" smtClean="0"/>
          </a:p>
          <a:p>
            <a:pPr marL="0" lvl="1" indent="0">
              <a:buFont typeface="Arial" charset="0"/>
              <a:buNone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342900" lvl="1" indent="-342900">
              <a:buFont typeface="Arial" charset="0"/>
              <a:buChar char="•"/>
              <a:defRPr/>
            </a:pPr>
            <a:endParaRPr lang="en-US" altLang="en-US" sz="2400" b="1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776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525962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1.4   </a:t>
            </a:r>
            <a:r>
              <a:rPr lang="en-US" altLang="en-US" b="1" dirty="0" err="1" smtClean="0"/>
              <a:t>Pengurusan</a:t>
            </a:r>
            <a:r>
              <a:rPr lang="en-US" altLang="en-US" b="1" dirty="0" smtClean="0"/>
              <a:t> ICT</a:t>
            </a:r>
          </a:p>
          <a:p>
            <a:pPr marL="0" indent="0">
              <a:buFont typeface="Arial" charset="0"/>
              <a:buNone/>
              <a:defRPr/>
            </a:pP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Pelan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Strategi</a:t>
            </a:r>
            <a:r>
              <a:rPr lang="en-US" altLang="en-US" sz="2400" b="1" i="1" dirty="0" smtClean="0"/>
              <a:t> ICT</a:t>
            </a:r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Tadbir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Urus</a:t>
            </a:r>
            <a:r>
              <a:rPr lang="en-US" altLang="en-US" sz="2400" b="1" i="1" dirty="0" smtClean="0"/>
              <a:t> ICT</a:t>
            </a:r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Pembudayaan</a:t>
            </a:r>
            <a:r>
              <a:rPr lang="en-US" altLang="en-US" sz="2400" b="1" i="1" dirty="0" smtClean="0"/>
              <a:t> ICT di </a:t>
            </a:r>
            <a:r>
              <a:rPr lang="en-US" altLang="en-US" sz="2400" b="1" i="1" dirty="0" err="1" smtClean="0"/>
              <a:t>dalam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Pusat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Tanggungjawab</a:t>
            </a:r>
            <a:endParaRPr lang="en-US" altLang="en-US" sz="2400" b="1" i="1" dirty="0" smtClean="0"/>
          </a:p>
          <a:p>
            <a:pPr marL="0" lvl="1" indent="0">
              <a:buFont typeface="Arial" charset="0"/>
              <a:buNone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342900" lvl="1" indent="-342900">
              <a:buFont typeface="Arial" charset="0"/>
              <a:buChar char="•"/>
              <a:defRPr/>
            </a:pPr>
            <a:endParaRPr lang="en-US" altLang="en-US" sz="2400" b="1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778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b="1" dirty="0" smtClean="0"/>
              <a:t>1.5   </a:t>
            </a:r>
            <a:r>
              <a:rPr lang="en-US" altLang="en-US" b="1" dirty="0" err="1" smtClean="0"/>
              <a:t>Pengurusan</a:t>
            </a:r>
            <a:r>
              <a:rPr lang="en-US" altLang="en-US" b="1" dirty="0" smtClean="0"/>
              <a:t> </a:t>
            </a:r>
            <a:r>
              <a:rPr lang="en-US" altLang="en-US" b="1" dirty="0" err="1" smtClean="0"/>
              <a:t>Keselamatan</a:t>
            </a:r>
            <a:endParaRPr lang="en-US" altLang="en-US" b="1" dirty="0" smtClean="0"/>
          </a:p>
          <a:p>
            <a:pPr marL="0" indent="0">
              <a:buFont typeface="Arial" charset="0"/>
              <a:buNone/>
              <a:defRPr/>
            </a:pP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Keselamatan</a:t>
            </a:r>
            <a:r>
              <a:rPr lang="en-US" altLang="en-US" sz="2400" b="1" i="1" dirty="0" smtClean="0"/>
              <a:t> &amp; </a:t>
            </a:r>
            <a:r>
              <a:rPr lang="en-US" altLang="en-US" sz="2400" b="1" i="1" dirty="0" err="1" smtClean="0"/>
              <a:t>Kesihatan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Pekerjaan</a:t>
            </a:r>
            <a:endParaRPr lang="en-US" altLang="en-US" sz="2400" b="1" i="1" dirty="0" smtClean="0"/>
          </a:p>
          <a:p>
            <a:pPr marL="571500" lvl="1" indent="-571500">
              <a:buFont typeface="+mj-lt"/>
              <a:buAutoNum type="romanLcPeriod"/>
              <a:defRPr/>
            </a:pPr>
            <a:r>
              <a:rPr lang="en-US" altLang="en-US" sz="2400" b="1" i="1" dirty="0" err="1" smtClean="0"/>
              <a:t>Infrastruktur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Keselamatan</a:t>
            </a:r>
            <a:r>
              <a:rPr lang="en-US" altLang="en-US" sz="2400" b="1" i="1" dirty="0" smtClean="0"/>
              <a:t> </a:t>
            </a:r>
            <a:r>
              <a:rPr lang="en-US" altLang="en-US" sz="2400" b="1" i="1" dirty="0" err="1" smtClean="0"/>
              <a:t>Fizikal</a:t>
            </a: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457200" lvl="1" indent="-457200">
              <a:buFont typeface="Wingdings" panose="05000000000000000000" pitchFamily="2" charset="2"/>
              <a:buChar char="Ø"/>
              <a:defRPr/>
            </a:pPr>
            <a:endParaRPr lang="en-US" altLang="en-US" b="1" i="1" dirty="0" smtClean="0"/>
          </a:p>
          <a:p>
            <a:pPr marL="0" lvl="1" indent="0">
              <a:buNone/>
              <a:defRPr/>
            </a:pPr>
            <a:endParaRPr lang="en-US" altLang="en-US" sz="2400" b="1" dirty="0" smtClean="0"/>
          </a:p>
          <a:p>
            <a:pPr>
              <a:defRPr/>
            </a:pPr>
            <a:endParaRPr lang="en-US" altLang="en-US" dirty="0" smtClean="0"/>
          </a:p>
          <a:p>
            <a:pPr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9469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en-US" b="1" smtClean="0"/>
              <a:t>2.1 Penggubalan matlamat dan Program/ Perkhidmatan</a:t>
            </a:r>
            <a:endParaRPr lang="en-US" altLang="en-US" smtClean="0"/>
          </a:p>
          <a:p>
            <a:pPr marL="1428750" lvl="2" indent="-514350" algn="just">
              <a:buFont typeface="Calibri" pitchFamily="34" charset="0"/>
              <a:buAutoNum type="romanLcPeriod"/>
            </a:pPr>
            <a:r>
              <a:rPr lang="en-US" altLang="en-US" b="1" i="1" smtClean="0"/>
              <a:t>Perkhidmatan Teras (Produk/perkhidmatan) teras yang menyokong teras strategik &amp; matlamat universiti</a:t>
            </a:r>
          </a:p>
          <a:p>
            <a:pPr marL="1428750" lvl="2" indent="-514350" algn="just">
              <a:buFont typeface="Calibri" pitchFamily="34" charset="0"/>
              <a:buAutoNum type="romanLcPeriod"/>
            </a:pPr>
            <a:r>
              <a:rPr lang="en-US" altLang="en-US" b="1" i="1" smtClean="0"/>
              <a:t>Penentuan keperluan pelanggan </a:t>
            </a:r>
            <a:r>
              <a:rPr lang="en-US" altLang="en-US" smtClean="0"/>
              <a:t>dan pihak berkepentingan</a:t>
            </a:r>
            <a:endParaRPr lang="en-US" altLang="en-US" sz="2000" smtClean="0"/>
          </a:p>
          <a:p>
            <a:pPr marL="1428750" lvl="2" indent="-514350" algn="just">
              <a:buFont typeface="Calibri" pitchFamily="34" charset="0"/>
              <a:buAutoNum type="romanLcPeriod"/>
            </a:pPr>
            <a:endParaRPr lang="en-US" altLang="en-US" b="1" i="1" smtClean="0"/>
          </a:p>
          <a:p>
            <a:pPr marL="1428750" lvl="2" indent="-514350" algn="just">
              <a:buFont typeface="Calibri" pitchFamily="34" charset="0"/>
              <a:buAutoNum type="romanLcPeriod"/>
            </a:pPr>
            <a:endParaRPr lang="en-US" altLang="en-US" b="1" i="1" smtClean="0"/>
          </a:p>
        </p:txBody>
      </p:sp>
      <p:sp>
        <p:nvSpPr>
          <p:cNvPr id="17411" name="TextBox 1"/>
          <p:cNvSpPr txBox="1">
            <a:spLocks noChangeArrowheads="1"/>
          </p:cNvSpPr>
          <p:nvPr/>
        </p:nvSpPr>
        <p:spPr bwMode="auto">
          <a:xfrm>
            <a:off x="1116013" y="908050"/>
            <a:ext cx="64801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MY" altLang="en-US" sz="3600" b="1"/>
              <a:t>2    PERKHIDMATAN TERAS</a:t>
            </a:r>
          </a:p>
        </p:txBody>
      </p:sp>
    </p:spTree>
    <p:extLst>
      <p:ext uri="{BB962C8B-B14F-4D97-AF65-F5344CB8AC3E}">
        <p14:creationId xmlns:p14="http://schemas.microsoft.com/office/powerpoint/2010/main" val="390904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2.1	Penggubalan Matlamat dan Program</a:t>
            </a:r>
          </a:p>
          <a:p>
            <a:pPr lvl="1"/>
            <a:r>
              <a:rPr lang="en-US" altLang="en-US" b="1" i="1" smtClean="0"/>
              <a:t>Perancangan penggubalan matlamat dan program (samb)</a:t>
            </a:r>
            <a:endParaRPr lang="en-US" altLang="en-US" sz="2400" smtClean="0"/>
          </a:p>
          <a:p>
            <a:pPr lvl="2"/>
            <a:r>
              <a:rPr lang="en-US" altLang="en-US" smtClean="0"/>
              <a:t>Keperluan perubahan persekitaran ekosistem pengajian tinggi (contohnya Pelan Strategik Pengajian Tinggi Negara, Pelan Tindakan Pengajian Tinggi Negara)</a:t>
            </a:r>
            <a:endParaRPr lang="en-US" altLang="en-US" sz="2000" smtClean="0"/>
          </a:p>
          <a:p>
            <a:pPr lvl="1"/>
            <a:r>
              <a:rPr lang="en-US" altLang="en-US" b="1" i="1" smtClean="0"/>
              <a:t>Penentuan petunjuk prestasi dan penetapan sasaran </a:t>
            </a:r>
            <a:endParaRPr lang="en-US" altLang="en-US" sz="2400" smtClean="0"/>
          </a:p>
          <a:p>
            <a:pPr lvl="1"/>
            <a:endParaRPr lang="en-US" altLang="en-US" b="1" smtClean="0"/>
          </a:p>
          <a:p>
            <a:pPr lvl="1"/>
            <a:endParaRPr lang="en-US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54090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smtClean="0"/>
              <a:t>2.2	 Pelaksanaan Program/ Perkhidmatan</a:t>
            </a:r>
          </a:p>
          <a:p>
            <a:pPr lvl="1"/>
            <a:r>
              <a:rPr lang="en-US" altLang="en-US" b="1" i="1" smtClean="0"/>
              <a:t>Penentuan proses dan prosedur program/ perkhidmatan yang utama</a:t>
            </a:r>
            <a:endParaRPr lang="en-US" altLang="en-US" sz="2400" smtClean="0"/>
          </a:p>
          <a:p>
            <a:pPr lvl="2"/>
            <a:r>
              <a:rPr lang="en-US" altLang="en-US" smtClean="0"/>
              <a:t>Pelaksanaan program atau perkhidmatan yang memenuhi/melebihi standard amalan</a:t>
            </a:r>
          </a:p>
          <a:p>
            <a:pPr lvl="2">
              <a:buFont typeface="Arial" charset="0"/>
              <a:buNone/>
            </a:pPr>
            <a:endParaRPr lang="en-US" altLang="en-US" sz="2000" smtClean="0"/>
          </a:p>
          <a:p>
            <a:pPr lvl="1"/>
            <a:r>
              <a:rPr lang="en-US" altLang="en-US" b="1" i="1" smtClean="0"/>
              <a:t>Pencapaian petunjuk prestasi sebagaimana yang ditentukan oleh universiti dan organisasi</a:t>
            </a:r>
            <a:endParaRPr lang="en-US" altLang="en-US" sz="2400" smtClean="0"/>
          </a:p>
          <a:p>
            <a:pPr lvl="1"/>
            <a:endParaRPr lang="en-US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332335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290</Words>
  <Application>Microsoft Office PowerPoint</Application>
  <PresentationFormat>On-screen Show (4:3)</PresentationFormat>
  <Paragraphs>153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Terdapat 2 bahagian yang dinilai: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2015-05-13T08:49:24Z</dcterms:created>
  <dcterms:modified xsi:type="dcterms:W3CDTF">2016-04-01T03:35:28Z</dcterms:modified>
</cp:coreProperties>
</file>